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7" r:id="rId2"/>
    <p:sldId id="257" r:id="rId3"/>
    <p:sldId id="483" r:id="rId4"/>
    <p:sldId id="491" r:id="rId5"/>
    <p:sldId id="520" r:id="rId6"/>
    <p:sldId id="521" r:id="rId7"/>
    <p:sldId id="509" r:id="rId8"/>
    <p:sldId id="522" r:id="rId9"/>
    <p:sldId id="523" r:id="rId10"/>
    <p:sldId id="496" r:id="rId11"/>
    <p:sldId id="519" r:id="rId12"/>
    <p:sldId id="495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00" r:id="rId24"/>
    <p:sldId id="5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52"/>
    <a:srgbClr val="922B21"/>
    <a:srgbClr val="097A58"/>
    <a:srgbClr val="35776C"/>
    <a:srgbClr val="4DAD9D"/>
    <a:srgbClr val="EAFAF1"/>
    <a:srgbClr val="F8F9F9"/>
    <a:srgbClr val="003E29"/>
    <a:srgbClr val="327066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7417" autoAdjust="0"/>
  </p:normalViewPr>
  <p:slideViewPr>
    <p:cSldViewPr snapToGrid="0">
      <p:cViewPr varScale="1">
        <p:scale>
          <a:sx n="93" d="100"/>
          <a:sy n="93" d="100"/>
        </p:scale>
        <p:origin x="24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B5E6D-7326-494B-83C7-B5F11F8B7DB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47736-2ECF-44C4-9960-11386C1A3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2A534-BB61-4210-97E7-6232C176F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47736-2ECF-44C4-9960-11386C1A3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B5C2-DC6E-4466-AC02-A6A985730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3A2A3-91C8-4BA5-BBA9-2DDA4AEC9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1681-BDED-468D-8F76-7297B193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401E0-6326-4A88-90FF-61DAE7C4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58CCB-2F04-4E46-81E9-05E5E1F2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26FE-2F6A-466F-B9DE-91B66C3F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D4491-9C04-4F5E-B25B-0F766873B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FB13-EA47-407C-8DBE-A2DF8F89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07D3C-E47C-448D-B045-FBBEB002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EBCD-30E8-4F26-9161-D73F578C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8AD53-1999-41C7-B189-68C1A777E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209EB-116D-4D10-B4E6-5E81654D8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BDF45-B770-4F04-8775-D6657A1D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49FF9-1FDF-41C8-8172-B7448D02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462D3-6BE1-44E9-A158-B7B7AECC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BC28-666D-4000-804D-AB5FFED8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98CF8-5066-4D1F-AF37-874CBDCD4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5E7A-A17C-4D8B-9BBD-422FA599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146D8-7C70-4C1B-B78F-2A99229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C4E8-7670-4990-AC37-DF7DE40F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0C4D-5BB3-424D-982A-DC94080C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16C2-C6E4-4089-939D-49A229E2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E9AC9-22A6-4C2B-A3D4-0412FBB2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815F-7FA3-49C9-A0ED-8B418B6C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2BC0-2D75-4792-8343-C0B9B36A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D92C-A1C1-41EB-B827-D3BBC809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4E36-1B94-4BC1-8093-D7B2763FC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19AC3-F19C-4AD4-83EE-B5F5E096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9CE03-2196-4713-9101-80E7C489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F4D43-408B-433C-A9BF-0244965E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37C68-A0C4-4181-B1A0-99558CDE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4C47-DA76-4DE5-B99E-6208A9C3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2050E-9658-4404-B77E-025BBE28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85553-1E56-44FF-A75C-4584E8A1D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04DF6-DFB6-49E1-B806-DA9001C30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F578B-EA93-46BB-9827-F137B79CE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453B2-0855-4D83-A234-F6C8C8CA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7F8E0-F786-4AC5-8605-E4E15098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09E9F-7EE5-4D4F-BC2B-CD763F2A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7F87-D6FD-464C-BFEA-D1272A42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1E58A-73E5-4A7B-8985-DEB77301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1A4C7-BF8C-44F7-8B47-C129AFF3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FD1BB-B63E-4A10-8921-B955CEC3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F0A18-E2A3-4D4A-8F63-4D489021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0B1E5-EFDF-4DBB-AB62-01F8FDD3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954A-F5F6-41FD-8FA4-B0DF106C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3096-DC9E-48BD-9515-2CB2D24B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9190-BF8E-465F-A0A3-E7FB7496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9B485-65AA-4174-979F-DB7A2B82B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E88D2-7259-4DF5-8E35-54A98C2D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A73F6-99AB-4748-8200-5B7C1BA5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A256B-CC20-48B0-9B36-7C837BCE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1444-4945-45AA-A3F2-AD120F32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9DA72-9040-4892-9CA6-6742D80A4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EB083-2C64-4AFA-9522-6C57F0659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58A2D-81A4-46C1-8A7D-2CDE19C3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E0265-8B3E-4918-BDA0-076E209D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BBEA1-5248-4A50-9E3A-F2D85A77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960C5-B94E-43D2-A06D-BA48F244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B1D6-56C6-4876-B43F-97E42D0E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52E67-94CE-4FDA-8C9D-D0278BD3B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0DB9-8E7B-4EDE-A260-75F26E695FB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822C-A58F-4544-9244-058FF3CFD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32BD2-1E77-47CD-9587-86FAE8479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2F85-D772-4EDC-B728-0427AB6B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51684-3746-4EF4-9493-1D304FAE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864"/>
            <a:ext cx="12191998" cy="25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4D812E-EBCA-44DC-A793-9307C69058D2}"/>
              </a:ext>
            </a:extLst>
          </p:cNvPr>
          <p:cNvSpPr/>
          <p:nvPr/>
        </p:nvSpPr>
        <p:spPr>
          <a:xfrm>
            <a:off x="16237" y="2539975"/>
            <a:ext cx="12191999" cy="4357940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A4691-30A8-4EA3-A467-78892090D50C}"/>
              </a:ext>
            </a:extLst>
          </p:cNvPr>
          <p:cNvSpPr/>
          <p:nvPr/>
        </p:nvSpPr>
        <p:spPr>
          <a:xfrm>
            <a:off x="-205825" y="5874251"/>
            <a:ext cx="12207083" cy="1015409"/>
          </a:xfrm>
          <a:prstGeom prst="rect">
            <a:avLst/>
          </a:prstGeom>
          <a:solidFill>
            <a:srgbClr val="327066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630DD2-35C6-498E-96D6-CD574CC30256}"/>
              </a:ext>
            </a:extLst>
          </p:cNvPr>
          <p:cNvSpPr/>
          <p:nvPr/>
        </p:nvSpPr>
        <p:spPr>
          <a:xfrm>
            <a:off x="1" y="2068034"/>
            <a:ext cx="12207083" cy="471944"/>
          </a:xfrm>
          <a:prstGeom prst="rect">
            <a:avLst/>
          </a:prstGeom>
          <a:solidFill>
            <a:srgbClr val="003E2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ka-GE" dirty="0"/>
              <a:t>  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D639B1-ED69-4CF5-B155-938F308CDD89}"/>
              </a:ext>
            </a:extLst>
          </p:cNvPr>
          <p:cNvSpPr/>
          <p:nvPr/>
        </p:nvSpPr>
        <p:spPr>
          <a:xfrm>
            <a:off x="-20468" y="2531720"/>
            <a:ext cx="2983509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368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კოდექსი </a:t>
            </a:r>
            <a:r>
              <a:rPr lang="en-US" sz="368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1A26B-3895-4F17-8763-29ADE4887B4D}"/>
              </a:ext>
            </a:extLst>
          </p:cNvPr>
          <p:cNvSpPr/>
          <p:nvPr/>
        </p:nvSpPr>
        <p:spPr>
          <a:xfrm>
            <a:off x="8558672" y="6339216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18A36-C49A-46F8-8B7D-8655B8CC1486}"/>
              </a:ext>
            </a:extLst>
          </p:cNvPr>
          <p:cNvSpPr/>
          <p:nvPr/>
        </p:nvSpPr>
        <p:spPr>
          <a:xfrm>
            <a:off x="-12628" y="3132062"/>
            <a:ext cx="27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დოკუმენტების საცავი</a:t>
            </a:r>
            <a:endParaRPr lang="en-US" sz="368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ea typeface="Sylfaen" charset="0"/>
              <a:cs typeface="Segoe UI" panose="020B0502040204020203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0EF0E3C-368B-48C1-8B34-74867B1D8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904" y="2666216"/>
            <a:ext cx="444505" cy="195265"/>
          </a:xfrm>
        </p:spPr>
        <p:txBody>
          <a:bodyPr>
            <a:normAutofit fontScale="85000" lnSpcReduction="20000"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TM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3D99B7-35BB-4DF1-A30E-3C891B5BF21D}"/>
              </a:ext>
            </a:extLst>
          </p:cNvPr>
          <p:cNvSpPr/>
          <p:nvPr/>
        </p:nvSpPr>
        <p:spPr>
          <a:xfrm>
            <a:off x="8558671" y="6012623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Segoe UI Semilight" panose="020B0402040204020203" pitchFamily="34" charset="0"/>
                <a:ea typeface="Sylfaen" charset="0"/>
                <a:cs typeface="Segoe UI Semilight" panose="020B0402040204020203" pitchFamily="34" charset="0"/>
              </a:rPr>
              <a:t>Irakli Lomidze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2D087E-4E04-408E-BD5A-6A32A96509B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2" t="7685" b="11455"/>
          <a:stretch/>
        </p:blipFill>
        <p:spPr>
          <a:xfrm>
            <a:off x="10920266" y="2698396"/>
            <a:ext cx="1080992" cy="984188"/>
          </a:xfrm>
          <a:prstGeom prst="rect">
            <a:avLst/>
          </a:prstGeom>
          <a:solidFill>
            <a:srgbClr val="007552"/>
          </a:solidFill>
        </p:spPr>
      </p:pic>
    </p:spTree>
    <p:extLst>
      <p:ext uri="{BB962C8B-B14F-4D97-AF65-F5344CB8AC3E}">
        <p14:creationId xmlns:p14="http://schemas.microsoft.com/office/powerpoint/2010/main" val="259878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დოკუმენტი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C10125-B9FB-4271-92E1-3F247696C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905" y="1747709"/>
            <a:ext cx="2346251" cy="11352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B2C424-A5FF-1D56-EF24-0D8BF8967966}"/>
              </a:ext>
            </a:extLst>
          </p:cNvPr>
          <p:cNvGrpSpPr/>
          <p:nvPr/>
        </p:nvGrpSpPr>
        <p:grpSpPr>
          <a:xfrm>
            <a:off x="190445" y="736303"/>
            <a:ext cx="11848141" cy="5981569"/>
            <a:chOff x="190445" y="736303"/>
            <a:chExt cx="11848141" cy="59815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111DC0-000D-4A93-A9CD-CFA72C1C7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445" y="805263"/>
              <a:ext cx="9218319" cy="55053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7216D1-5AE8-4AFA-BCA5-BE9E4FC8B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5687" y="5487204"/>
              <a:ext cx="6230029" cy="123066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DC932C-447F-4E26-9687-328656E725C6}"/>
                </a:ext>
              </a:extLst>
            </p:cNvPr>
            <p:cNvSpPr txBox="1"/>
            <p:nvPr/>
          </p:nvSpPr>
          <p:spPr>
            <a:xfrm>
              <a:off x="9592319" y="736303"/>
              <a:ext cx="2446267" cy="5320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55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დოკუმენტი, შესაძლებელია იყოს 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Word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 </a:t>
              </a: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ან 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PDF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 </a:t>
              </a: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ფორმატში</a:t>
              </a:r>
              <a:endParaRPr lang="en-U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დოკუმენტს შესაძლებელია გააჩნდეს ბმულები (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Attachments) 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დოკუმენტებს შორის კავშირების არსებობა. </a:t>
              </a:r>
              <a:endParaRPr lang="en-U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დოკუმენტების ნახვა შესაძლებელი იყოს წინა რედაქციითაც.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a-GE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66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D8018E-3783-4C53-81D5-884D5FBE7930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A06AB-4492-406B-B7C3-649D7D211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04" y="1991734"/>
            <a:ext cx="8172039" cy="4589370"/>
          </a:xfrm>
          <a:prstGeom prst="rect">
            <a:avLst/>
          </a:prstGeom>
        </p:spPr>
      </p:pic>
      <p:sp>
        <p:nvSpPr>
          <p:cNvPr id="15" name="Прямоугольник 12">
            <a:extLst>
              <a:ext uri="{FF2B5EF4-FFF2-40B4-BE49-F238E27FC236}">
                <a16:creationId xmlns:a16="http://schemas.microsoft.com/office/drawing/2014/main" id="{54A2604F-7608-4FB0-AC60-54A85C9A52D4}"/>
              </a:ext>
            </a:extLst>
          </p:cNvPr>
          <p:cNvSpPr/>
          <p:nvPr/>
        </p:nvSpPr>
        <p:spPr>
          <a:xfrm>
            <a:off x="8801823" y="1991735"/>
            <a:ext cx="2982346" cy="19878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2F2F2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ორგანიზაციას შეუძლია მართოს თითოეული ატრიბუტი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60C1D-C80D-45DE-9B0C-76B389BCCD13}"/>
              </a:ext>
            </a:extLst>
          </p:cNvPr>
          <p:cNvSpPr/>
          <p:nvPr/>
        </p:nvSpPr>
        <p:spPr>
          <a:xfrm>
            <a:off x="143185" y="156765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ატრიბუტები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9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3009157" cy="59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72" b="1" dirty="0">
                <a:solidFill>
                  <a:schemeClr val="bg1"/>
                </a:solidFill>
              </a:rPr>
              <a:t>/ რედაქტირება</a:t>
            </a:r>
            <a:endParaRPr lang="en-US" sz="2999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9BFEA-BE70-7F01-936A-D33AC1C97F78}"/>
              </a:ext>
            </a:extLst>
          </p:cNvPr>
          <p:cNvGrpSpPr/>
          <p:nvPr/>
        </p:nvGrpSpPr>
        <p:grpSpPr>
          <a:xfrm>
            <a:off x="212304" y="199850"/>
            <a:ext cx="11880325" cy="6518022"/>
            <a:chOff x="212304" y="199850"/>
            <a:chExt cx="11880325" cy="65180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111DC0-000D-4A93-A9CD-CFA72C1C7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304" y="805264"/>
              <a:ext cx="9137758" cy="545727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C2D8BE-A47B-40EB-8423-CFB4D4E02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2839" y="3401989"/>
              <a:ext cx="8479790" cy="33158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10BDB4-AF3E-4143-A355-4E60BF0E3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2734" y="199850"/>
              <a:ext cx="3845829" cy="3175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47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8336-6E54-488C-9C9E-214D167C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77297"/>
            <a:ext cx="12192000" cy="1165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კოდექსი </a:t>
            </a:r>
            <a:r>
              <a:rPr lang="en-US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DS</a:t>
            </a:r>
          </a:p>
          <a:p>
            <a:pPr marL="0" indent="0" algn="ctr">
              <a:buNone/>
            </a:pPr>
            <a:r>
              <a:rPr lang="ka-GE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დაშვების სისტემა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7867579" y="-59632"/>
            <a:ext cx="4256230" cy="59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72" b="1" i="1" dirty="0">
                <a:solidFill>
                  <a:schemeClr val="bg1"/>
                </a:solidFill>
              </a:rPr>
              <a:t>Georgian Microsystems</a:t>
            </a:r>
            <a:endParaRPr lang="en-US" sz="2999" b="1" i="1" dirty="0">
              <a:solidFill>
                <a:schemeClr val="bg1"/>
              </a:solidFill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სისტემის როლები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433009" y="686864"/>
            <a:ext cx="2000778" cy="23882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AC31F-3F3D-488F-B14D-82B27BB22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1780981"/>
            <a:ext cx="457143" cy="4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A3F59-838D-1EAE-B634-D097B5644F74}"/>
              </a:ext>
            </a:extLst>
          </p:cNvPr>
          <p:cNvSpPr txBox="1"/>
          <p:nvPr/>
        </p:nvSpPr>
        <p:spPr>
          <a:xfrm>
            <a:off x="742180" y="1583751"/>
            <a:ext cx="11054809" cy="273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ka-GE" sz="2800" b="1" kern="0" dirty="0">
                <a:solidFill>
                  <a:srgbClr val="365F9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დაშვების</a:t>
            </a:r>
            <a:r>
              <a:rPr lang="ka-GE" sz="2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800" b="1" kern="0" dirty="0">
                <a:solidFill>
                  <a:srgbClr val="365F9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სისტემა ზოგადი აღწერა</a:t>
            </a:r>
            <a:endParaRPr lang="en-US" sz="2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კოდექსი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DS 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დოკუმენტების არქივში დოკუმენტები გადანაწილებულია ჯგუფებში/ფოლდერებში. კონკრეტული დოკუმენტი განთავსებულია რომელიმე ფოლდერში.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სისტემაში დაშვებისთვის, მომხმარებელი უნდა იყოს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Windows Active Directory </a:t>
            </a:r>
            <a:r>
              <a:rPr lang="ka-G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მომხმარებელი. შემდეგ ეს მომხმარებელი უნდა დარეგისტრირდეს სიტემაში.  შემდეგ კი განისაზღვრება ამ მომხმარებლის უფლება/როლი კონკრეტულ ჯგუფში.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1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სისტემის როლები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433009" y="686864"/>
            <a:ext cx="2000778" cy="23882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AC31F-3F3D-488F-B14D-82B27BB22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1780981"/>
            <a:ext cx="457143" cy="45714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F74C33A-07BA-C4F2-E2F4-E3C897D41860}"/>
              </a:ext>
            </a:extLst>
          </p:cNvPr>
          <p:cNvGraphicFramePr>
            <a:graphicFrameLocks noGrp="1"/>
          </p:cNvGraphicFramePr>
          <p:nvPr/>
        </p:nvGraphicFramePr>
        <p:xfrm>
          <a:off x="806900" y="1953466"/>
          <a:ext cx="7998433" cy="1031034"/>
        </p:xfrm>
        <a:graphic>
          <a:graphicData uri="http://schemas.openxmlformats.org/drawingml/2006/table">
            <a:tbl>
              <a:tblPr firstRow="1" firstCol="1" bandRow="1"/>
              <a:tblGrid>
                <a:gridCol w="5213264">
                  <a:extLst>
                    <a:ext uri="{9D8B030D-6E8A-4147-A177-3AD203B41FA5}">
                      <a16:colId xmlns:a16="http://schemas.microsoft.com/office/drawing/2014/main" val="3077185948"/>
                    </a:ext>
                  </a:extLst>
                </a:gridCol>
                <a:gridCol w="785560">
                  <a:extLst>
                    <a:ext uri="{9D8B030D-6E8A-4147-A177-3AD203B41FA5}">
                      <a16:colId xmlns:a16="http://schemas.microsoft.com/office/drawing/2014/main" val="1974111654"/>
                    </a:ext>
                  </a:extLst>
                </a:gridCol>
                <a:gridCol w="1071219">
                  <a:extLst>
                    <a:ext uri="{9D8B030D-6E8A-4147-A177-3AD203B41FA5}">
                      <a16:colId xmlns:a16="http://schemas.microsoft.com/office/drawing/2014/main" val="1295489276"/>
                    </a:ext>
                  </a:extLst>
                </a:gridCol>
                <a:gridCol w="928390">
                  <a:extLst>
                    <a:ext uri="{9D8B030D-6E8A-4147-A177-3AD203B41FA5}">
                      <a16:colId xmlns:a16="http://schemas.microsoft.com/office/drawing/2014/main" val="4119248879"/>
                    </a:ext>
                  </a:extLst>
                </a:gridCol>
              </a:tblGrid>
              <a:tr h="343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როლი ჯგუფში</a:t>
                      </a:r>
                      <a:endParaRPr lang="en-US" sz="14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Guest</a:t>
                      </a:r>
                      <a:endParaRPr lang="en-US" sz="12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User</a:t>
                      </a:r>
                      <a:endParaRPr lang="en-US" sz="12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Power</a:t>
                      </a:r>
                      <a:r>
                        <a:rPr lang="ka-GE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User</a:t>
                      </a:r>
                      <a:endParaRPr lang="en-US" sz="12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70486"/>
                  </a:ext>
                </a:extLst>
              </a:tr>
              <a:tr h="343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ძირითადი დოკუმენტების </a:t>
                      </a: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კითხვა</a:t>
                      </a:r>
                      <a:endParaRPr lang="en-US" sz="14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 dirty="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 dirty="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20342"/>
                  </a:ext>
                </a:extLst>
              </a:tr>
              <a:tr h="343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ძირითადი და ისტორიის* დოკუმენტების დათვალიერება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25868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B752E12-0BD2-F2DE-9D97-9409F17AE5B4}"/>
              </a:ext>
            </a:extLst>
          </p:cNvPr>
          <p:cNvGraphicFramePr>
            <a:graphicFrameLocks noGrp="1"/>
          </p:cNvGraphicFramePr>
          <p:nvPr/>
        </p:nvGraphicFramePr>
        <p:xfrm>
          <a:off x="751867" y="3636500"/>
          <a:ext cx="7998433" cy="1795092"/>
        </p:xfrm>
        <a:graphic>
          <a:graphicData uri="http://schemas.openxmlformats.org/drawingml/2006/table">
            <a:tbl>
              <a:tblPr firstRow="1" firstCol="1" bandRow="1"/>
              <a:tblGrid>
                <a:gridCol w="5213264">
                  <a:extLst>
                    <a:ext uri="{9D8B030D-6E8A-4147-A177-3AD203B41FA5}">
                      <a16:colId xmlns:a16="http://schemas.microsoft.com/office/drawing/2014/main" val="3705789612"/>
                    </a:ext>
                  </a:extLst>
                </a:gridCol>
                <a:gridCol w="785561">
                  <a:extLst>
                    <a:ext uri="{9D8B030D-6E8A-4147-A177-3AD203B41FA5}">
                      <a16:colId xmlns:a16="http://schemas.microsoft.com/office/drawing/2014/main" val="3647898423"/>
                    </a:ext>
                  </a:extLst>
                </a:gridCol>
                <a:gridCol w="1071219">
                  <a:extLst>
                    <a:ext uri="{9D8B030D-6E8A-4147-A177-3AD203B41FA5}">
                      <a16:colId xmlns:a16="http://schemas.microsoft.com/office/drawing/2014/main" val="250642872"/>
                    </a:ext>
                  </a:extLst>
                </a:gridCol>
                <a:gridCol w="928389">
                  <a:extLst>
                    <a:ext uri="{9D8B030D-6E8A-4147-A177-3AD203B41FA5}">
                      <a16:colId xmlns:a16="http://schemas.microsoft.com/office/drawing/2014/main" val="2955499026"/>
                    </a:ext>
                  </a:extLst>
                </a:gridCol>
              </a:tblGrid>
              <a:tr h="5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როლი ჯგუფში</a:t>
                      </a:r>
                      <a:endParaRPr lang="en-US" sz="14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2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Power Operator</a:t>
                      </a:r>
                      <a:endParaRPr lang="en-US" sz="12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Group </a:t>
                      </a:r>
                      <a:r>
                        <a:rPr lang="ka-GE" sz="12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</a:t>
                      </a:r>
                      <a:endParaRPr lang="en-US" sz="12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66981"/>
                  </a:ext>
                </a:extLst>
              </a:tr>
              <a:tr h="316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ძირითადი დოკუმენტების რედაქტირება</a:t>
                      </a:r>
                      <a:endParaRPr lang="en-US" sz="14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69961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ძირითადი და ისტორიის დოკუმენტების რედაქტირება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307870"/>
                  </a:ext>
                </a:extLst>
              </a:tr>
              <a:tr h="5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ძირითადი და ისტორიის დოკუმენტების რედაქტირება და წაშლილების მართვა</a:t>
                      </a:r>
                      <a:endParaRPr lang="en-US" sz="14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endParaRPr lang="en-US" sz="1400" dirty="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56154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7A8D0260-014B-8765-5CDA-68ADBDAB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42" y="5943927"/>
            <a:ext cx="101409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დამატებით ჯგუფებში დოკუმენტებს შესაძლებელია გააჩნდეთ სპეციალიზირებული ატრიბუტები. რომლის მიხედვითაც დამატებითი დაშვება განისაზღვრება.</a:t>
            </a:r>
            <a:endParaRPr kumimoji="0" lang="ka-GE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3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სისტემის როლები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433009" y="686864"/>
            <a:ext cx="2000778" cy="23882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AC31F-3F3D-488F-B14D-82B27BB22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1780981"/>
            <a:ext cx="457143" cy="457143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7A8D0260-014B-8765-5CDA-68ADBDAB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42" y="5943927"/>
            <a:ext cx="101409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დამატებით ჯგუფებში დოკუმენტებს შესაძლებელია გააჩნდეთ სპეციალიზირებული ატრიბუტები. რომლის მიხედვითაც დამატებითი დაშვება განისაზღვრება.</a:t>
            </a:r>
            <a:endParaRPr kumimoji="0" lang="ka-GE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D22F54-D334-854D-DA04-B1571B5C4B47}"/>
              </a:ext>
            </a:extLst>
          </p:cNvPr>
          <p:cNvGraphicFramePr>
            <a:graphicFrameLocks noGrp="1"/>
          </p:cNvGraphicFramePr>
          <p:nvPr/>
        </p:nvGraphicFramePr>
        <p:xfrm>
          <a:off x="798406" y="1723211"/>
          <a:ext cx="5183294" cy="1557618"/>
        </p:xfrm>
        <a:graphic>
          <a:graphicData uri="http://schemas.openxmlformats.org/drawingml/2006/table">
            <a:tbl>
              <a:tblPr firstRow="1" firstCol="1" bandRow="1"/>
              <a:tblGrid>
                <a:gridCol w="5183294">
                  <a:extLst>
                    <a:ext uri="{9D8B030D-6E8A-4147-A177-3AD203B41FA5}">
                      <a16:colId xmlns:a16="http://schemas.microsoft.com/office/drawing/2014/main" val="4280943627"/>
                    </a:ext>
                  </a:extLst>
                </a:gridCol>
              </a:tblGrid>
              <a:tr h="259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დოკუმენტების კონფიდენციალურობის დონეები</a:t>
                      </a:r>
                      <a:endParaRPr lang="en-US" sz="14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28961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 საჯარო დოკუმენტი</a:t>
                      </a:r>
                      <a:endParaRPr lang="en-US" sz="14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4763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შეზღუდული მოხმარების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191597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შიდა სამსახურეობრივი</a:t>
                      </a:r>
                      <a:endParaRPr lang="en-US" sz="14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15202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კლასიფიცირებული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544878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კონფიდენციალური</a:t>
                      </a:r>
                      <a:endParaRPr lang="en-US" sz="14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706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6DEDA2-73F8-6304-EDFF-3784C99DC930}"/>
              </a:ext>
            </a:extLst>
          </p:cNvPr>
          <p:cNvGraphicFramePr>
            <a:graphicFrameLocks noGrp="1"/>
          </p:cNvGraphicFramePr>
          <p:nvPr/>
        </p:nvGraphicFramePr>
        <p:xfrm>
          <a:off x="763754" y="3832280"/>
          <a:ext cx="5217946" cy="923800"/>
        </p:xfrm>
        <a:graphic>
          <a:graphicData uri="http://schemas.openxmlformats.org/drawingml/2006/table">
            <a:tbl>
              <a:tblPr firstRow="1" firstCol="1" bandRow="1"/>
              <a:tblGrid>
                <a:gridCol w="5217946">
                  <a:extLst>
                    <a:ext uri="{9D8B030D-6E8A-4147-A177-3AD203B41FA5}">
                      <a16:colId xmlns:a16="http://schemas.microsoft.com/office/drawing/2014/main" val="4021550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პერსონალური ინფორმაციის დონეები</a:t>
                      </a:r>
                      <a:endParaRPr lang="en-US" sz="14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96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 საჯარო დოკუმენტი</a:t>
                      </a:r>
                      <a:endParaRPr lang="en-US" sz="14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04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პერსონალური ინფორმაცია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4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სენსიტიური პერსონალური ინფორმაცია</a:t>
                      </a:r>
                      <a:endParaRPr lang="en-US" sz="1400" dirty="0">
                        <a:effectLst/>
                        <a:highlight>
                          <a:srgbClr val="DAEE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4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49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8336-6E54-488C-9C9E-214D167C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77297"/>
            <a:ext cx="12192000" cy="1165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როგორ გამოიყურება </a:t>
            </a:r>
            <a:endParaRPr lang="en-US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ka-GE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კოდექსი </a:t>
            </a:r>
            <a:r>
              <a:rPr lang="en-US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DS Access Management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B0576-F2F9-47E3-B500-7AB98C02EBB2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</p:spTree>
    <p:extLst>
      <p:ext uri="{BB962C8B-B14F-4D97-AF65-F5344CB8AC3E}">
        <p14:creationId xmlns:p14="http://schemas.microsoft.com/office/powerpoint/2010/main" val="4047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B0576-F2F9-47E3-B500-7AB98C02EBB2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2A1D3EB-77ED-B40D-B2F0-A1DE1AB38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6" y="1732765"/>
            <a:ext cx="7449576" cy="44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8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B0576-F2F9-47E3-B500-7AB98C02EBB2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5C168D1-A525-560E-8688-0137DA8F8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33" y="1551264"/>
            <a:ext cx="7089472" cy="4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A63855-D77B-408F-A0A4-0B2024016B23}"/>
              </a:ext>
            </a:extLst>
          </p:cNvPr>
          <p:cNvSpPr/>
          <p:nvPr/>
        </p:nvSpPr>
        <p:spPr>
          <a:xfrm>
            <a:off x="1" y="-53242"/>
            <a:ext cx="12191999" cy="2014813"/>
          </a:xfrm>
          <a:prstGeom prst="rect">
            <a:avLst/>
          </a:prstGeom>
          <a:solidFill>
            <a:srgbClr val="00755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2E9C5-4F7C-413B-9FA4-4094934FD6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" r="66764" b="11455"/>
          <a:stretch/>
        </p:blipFill>
        <p:spPr>
          <a:xfrm>
            <a:off x="4568551" y="474538"/>
            <a:ext cx="2515295" cy="1067316"/>
          </a:xfrm>
          <a:prstGeom prst="rect">
            <a:avLst/>
          </a:prstGeom>
          <a:solidFill>
            <a:srgbClr val="007552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D18BB-AB04-4F2F-B473-665F648C407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2" t="7685" b="11455"/>
          <a:stretch/>
        </p:blipFill>
        <p:spPr>
          <a:xfrm>
            <a:off x="3603885" y="516102"/>
            <a:ext cx="1080992" cy="984188"/>
          </a:xfrm>
          <a:prstGeom prst="rect">
            <a:avLst/>
          </a:prstGeom>
          <a:solidFill>
            <a:srgbClr val="00755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D1261-BA0E-4387-AC68-1BE7D2BE0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932" y="559081"/>
            <a:ext cx="1199155" cy="85823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25400">
                    <a:schemeClr val="bg1">
                      <a:alpha val="4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10AE4-E884-432C-A4BD-244227F46664}"/>
              </a:ext>
            </a:extLst>
          </p:cNvPr>
          <p:cNvSpPr/>
          <p:nvPr/>
        </p:nvSpPr>
        <p:spPr>
          <a:xfrm>
            <a:off x="1712890" y="3429000"/>
            <a:ext cx="9955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მოაწესრიგეთ თქვენი ორგანიზაციის შიდა დოკუმენტების ბაზა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ka-G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ka-GE" sz="1600" dirty="0">
                <a:latin typeface="Segoe UI" panose="020B0502040204020203" pitchFamily="34" charset="0"/>
                <a:cs typeface="Segoe UI" panose="020B0502040204020203" pitchFamily="34" charset="0"/>
              </a:rPr>
              <a:t>უზრუნველვყავით ის ძებნა მრავალი საძიებო პარამეტრით</a:t>
            </a:r>
          </a:p>
          <a:p>
            <a:r>
              <a:rPr lang="ka-GE" sz="1600" dirty="0">
                <a:latin typeface="Segoe UI" panose="020B0502040204020203" pitchFamily="34" charset="0"/>
                <a:cs typeface="Segoe UI" panose="020B0502040204020203" pitchFamily="34" charset="0"/>
              </a:rPr>
              <a:t>დოკუმენტების ორიგინალი ელექტრონული და დასკანერებულია ვერსიებით, 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ka-GE" sz="1600" dirty="0">
                <a:latin typeface="Segoe UI" panose="020B0502040204020203" pitchFamily="34" charset="0"/>
                <a:cs typeface="Segoe UI" panose="020B0502040204020203" pitchFamily="34" charset="0"/>
              </a:rPr>
              <a:t>მათი კოდიფიცირებული დოკუმენტების ისტორიით. უზრუნველვყავით დოკუმენტებზე წვდომის კონტროლი.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0EB0A7-7A71-474B-8FED-4EF47769B1ED}"/>
              </a:ext>
            </a:extLst>
          </p:cNvPr>
          <p:cNvSpPr/>
          <p:nvPr/>
        </p:nvSpPr>
        <p:spPr>
          <a:xfrm>
            <a:off x="619416" y="6735676"/>
            <a:ext cx="1512597" cy="120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Privacy">
            <a:extLst>
              <a:ext uri="{FF2B5EF4-FFF2-40B4-BE49-F238E27FC236}">
                <a16:creationId xmlns:a16="http://schemas.microsoft.com/office/drawing/2014/main" id="{5520A8FE-77D8-406F-8283-588687E5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1312674" y="3190894"/>
            <a:ext cx="1638678" cy="195604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C36898-A108-4417-A6B7-39740885284E}"/>
              </a:ext>
            </a:extLst>
          </p:cNvPr>
          <p:cNvSpPr txBox="1">
            <a:spLocks/>
          </p:cNvSpPr>
          <p:nvPr/>
        </p:nvSpPr>
        <p:spPr>
          <a:xfrm>
            <a:off x="4822807" y="1685204"/>
            <a:ext cx="2261039" cy="3188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Storage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93A1969-9DC5-47CC-9FFC-A3F10D3BB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24" y="6100637"/>
            <a:ext cx="675329" cy="6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B0576-F2F9-47E3-B500-7AB98C02EBB2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1B71FC9-E591-77D7-7122-3E20F99F9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7" y="1665046"/>
            <a:ext cx="6986333" cy="414828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9AE6DAB-2274-5B8E-24DA-D9E90A393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088" y="922873"/>
            <a:ext cx="5474970" cy="32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24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8336-6E54-488C-9C9E-214D167C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77297"/>
            <a:ext cx="12192000" cy="1165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კოდექსი </a:t>
            </a:r>
            <a:r>
              <a:rPr lang="en-US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DS</a:t>
            </a:r>
          </a:p>
          <a:p>
            <a:pPr marL="0" indent="0" algn="ctr">
              <a:buNone/>
            </a:pPr>
            <a:r>
              <a:rPr lang="ka-GE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ლიცენზირება და ფასები</a:t>
            </a: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89D8E-FCA8-408E-8B7F-02F4AE2448CE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AF6A43-7E8C-CFE3-9F88-EF59894CC82C}"/>
              </a:ext>
            </a:extLst>
          </p:cNvPr>
          <p:cNvSpPr txBox="1">
            <a:spLocks/>
          </p:cNvSpPr>
          <p:nvPr/>
        </p:nvSpPr>
        <p:spPr>
          <a:xfrm>
            <a:off x="323935" y="5209176"/>
            <a:ext cx="12192000" cy="116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0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მუდმივი ვერსია</a:t>
            </a:r>
          </a:p>
          <a:p>
            <a:r>
              <a:rPr lang="ka-GE" sz="20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ყოველწლიური ვერსია </a:t>
            </a:r>
            <a:r>
              <a:rPr lang="ka-GE" sz="2000" dirty="0" err="1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ე.წ</a:t>
            </a:r>
            <a:r>
              <a:rPr lang="ka-GE" sz="20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0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Subscription Model</a:t>
            </a:r>
            <a:endParaRPr lang="ka-GE" sz="2000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6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20EF1-669D-0FCF-AC46-889423907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90A0A7-D015-A0BC-55C4-13B7F20B0816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63007A00-094A-E8F7-77D9-20232456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10462604" y="1569110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54B5C8-B045-B4A8-1F1F-284E14FA3FEE}"/>
              </a:ext>
            </a:extLst>
          </p:cNvPr>
          <p:cNvSpPr/>
          <p:nvPr/>
        </p:nvSpPr>
        <p:spPr>
          <a:xfrm>
            <a:off x="122886" y="1490297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>
                <a:solidFill>
                  <a:srgbClr val="43978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ka-G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მუდმივი ვერსია</a:t>
            </a: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7978732-FB1B-1C3B-6F3A-E02CF312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BD114CA-AF40-444A-1CB7-B91DE0D9E671}"/>
              </a:ext>
            </a:extLst>
          </p:cNvPr>
          <p:cNvGraphicFramePr>
            <a:graphicFrameLocks noGrp="1"/>
          </p:cNvGraphicFramePr>
          <p:nvPr/>
        </p:nvGraphicFramePr>
        <p:xfrm>
          <a:off x="225700" y="2131102"/>
          <a:ext cx="11648621" cy="3814122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9361775">
                  <a:extLst>
                    <a:ext uri="{9D8B030D-6E8A-4147-A177-3AD203B41FA5}">
                      <a16:colId xmlns:a16="http://schemas.microsoft.com/office/drawing/2014/main" val="1548609787"/>
                    </a:ext>
                  </a:extLst>
                </a:gridCol>
                <a:gridCol w="2286846">
                  <a:extLst>
                    <a:ext uri="{9D8B030D-6E8A-4147-A177-3AD203B41FA5}">
                      <a16:colId xmlns:a16="http://schemas.microsoft.com/office/drawing/2014/main" val="3397675807"/>
                    </a:ext>
                  </a:extLst>
                </a:gridCol>
              </a:tblGrid>
              <a:tr h="1321455">
                <a:tc>
                  <a:txBody>
                    <a:bodyPr/>
                    <a:lstStyle/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კოდექსი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 </a:t>
                      </a:r>
                      <a:r>
                        <a:rPr lang="ka-GE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-ს </a:t>
                      </a: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ერთჯერად ინსტალაცია სერვერზე</a:t>
                      </a:r>
                    </a:p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სისტემასთან მომუშავე ორი ტექნიკური პერსონალის ტრენინგს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ორი ადმინისტრაციული პერსონალის ტრენინგის. (ოპერატორების)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მოიცავს 1 წლიან პროგრამულ ტექნიკურ მხარდაჭერას, არსებობის შემთხვევაში არსებული პროგრამული ხარვეზების გასწორებას. 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ახალი პროგრამული ვერსიების მიწოდებას კალენდარული წლის განმალობაში.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ორგანიზაციაში არსებული ძველი კოდექსი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 </a:t>
                      </a: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ის მონაცემთა ბაზის მიგრაცია ახალ სისტემაში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ორგანიზაცია შეძლებს პროგრამის გამოყენებას შეუზღუდავი ვადით და შეუზღუდავი მომხმარებლებით.</a:t>
                      </a:r>
                      <a:endParaRPr lang="ka-G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</a:t>
                      </a:r>
                      <a:r>
                        <a:rPr lang="ka-GE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8</a:t>
                      </a: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ka-GE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23112"/>
                  </a:ext>
                </a:extLst>
              </a:tr>
              <a:tr h="262202">
                <a:tc>
                  <a:txBody>
                    <a:bodyPr/>
                    <a:lstStyle/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მოიცავს 1 წლიან პროგრამულ ტექნიკურ მხარდაჭერას, არსებობის შემთხვევაში არსებული პროგრამული ხარვეზების გასწორებას. 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ახალი პროგრამული ვერსიების მიწოდებას კალენდარული წლის განმალობაში.</a:t>
                      </a:r>
                    </a:p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$ 3.000.00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020580"/>
                  </a:ext>
                </a:extLst>
              </a:tr>
              <a:tr h="355545">
                <a:tc>
                  <a:txBody>
                    <a:bodyPr/>
                    <a:lstStyle/>
                    <a:p>
                      <a:endParaRPr lang="ka-GE" sz="1100" b="1" dirty="0">
                        <a:solidFill>
                          <a:srgbClr val="327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ka-GE" sz="1200" b="1" dirty="0">
                          <a:solidFill>
                            <a:srgbClr val="3270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ჯამი:</a:t>
                      </a:r>
                    </a:p>
                    <a:p>
                      <a:endParaRPr lang="en-US" sz="1100" b="1" dirty="0">
                        <a:solidFill>
                          <a:srgbClr val="327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27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</a:t>
                      </a:r>
                      <a:r>
                        <a:rPr lang="ka-GE" sz="1100" b="1" i="0" u="none" strike="noStrike" dirty="0">
                          <a:solidFill>
                            <a:srgbClr val="327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12,5</a:t>
                      </a:r>
                      <a:r>
                        <a:rPr lang="en-US" sz="1100" b="1" i="0" u="none" strike="noStrike" dirty="0">
                          <a:solidFill>
                            <a:srgbClr val="327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0661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AE88CE-F86E-C655-DEA0-C815EC4504CA}"/>
              </a:ext>
            </a:extLst>
          </p:cNvPr>
          <p:cNvSpPr/>
          <p:nvPr/>
        </p:nvSpPr>
        <p:spPr>
          <a:xfrm>
            <a:off x="170997" y="6047413"/>
            <a:ext cx="8443075" cy="2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45"/>
              </a:spcAft>
            </a:pPr>
            <a:r>
              <a:rPr lang="ka-GE" sz="109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*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ფასები არ შეიცავს </a:t>
            </a:r>
            <a:r>
              <a:rPr lang="ka-GE" sz="109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დ.ღ.გ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en-US" sz="109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5B97F8-9E0E-2238-6725-41405F220058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FA482-B62A-02F0-0323-FC3B056A9374}"/>
              </a:ext>
            </a:extLst>
          </p:cNvPr>
          <p:cNvSpPr/>
          <p:nvPr/>
        </p:nvSpPr>
        <p:spPr>
          <a:xfrm>
            <a:off x="170996" y="6337748"/>
            <a:ext cx="8443075" cy="2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45"/>
              </a:spcAft>
            </a:pPr>
            <a:r>
              <a:rPr lang="ka-GE" sz="109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*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ფასები არ შეიცავს </a:t>
            </a:r>
            <a:r>
              <a:rPr lang="en-US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SQL Server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ის ან </a:t>
            </a:r>
            <a:r>
              <a:rPr lang="en-US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Windows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სერვერის ლიცენზიას</a:t>
            </a:r>
            <a:endParaRPr lang="en-US" sz="109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89263-8796-07C2-1499-2F018002557B}"/>
              </a:ext>
            </a:extLst>
          </p:cNvPr>
          <p:cNvSpPr/>
          <p:nvPr/>
        </p:nvSpPr>
        <p:spPr>
          <a:xfrm>
            <a:off x="0" y="68305"/>
            <a:ext cx="4503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მომსახურების  ფასები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E1E792-EB77-69C1-EE03-1C7DD184F3B0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F1280F-7DD5-B5F8-AD36-D2F7CC65F7BA}"/>
              </a:ext>
            </a:extLst>
          </p:cNvPr>
          <p:cNvSpPr/>
          <p:nvPr/>
        </p:nvSpPr>
        <p:spPr>
          <a:xfrm>
            <a:off x="254403" y="5367703"/>
            <a:ext cx="7947207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45"/>
              </a:spcAft>
            </a:pPr>
            <a:r>
              <a:rPr lang="ka-GE" sz="1091" dirty="0">
                <a:solidFill>
                  <a:srgbClr val="922B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ერთწლიანი პერიოდის გასვლის შემდეგ ორგანიზაცია ვეღარ მიიღებს პროგრამულ განახლებას </a:t>
            </a:r>
          </a:p>
          <a:p>
            <a:pPr algn="just">
              <a:lnSpc>
                <a:spcPct val="107000"/>
              </a:lnSpc>
              <a:spcAft>
                <a:spcPts val="545"/>
              </a:spcAft>
            </a:pPr>
            <a:r>
              <a:rPr lang="ka-GE" sz="1091" dirty="0">
                <a:solidFill>
                  <a:srgbClr val="922B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არსებული პროგრამა გააგრძელებს მუშაობას შეუზღუდავ რეჟიმში.</a:t>
            </a:r>
            <a:endParaRPr lang="en-US" sz="1091" dirty="0">
              <a:solidFill>
                <a:srgbClr val="922B2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9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AABA8F-629E-40F0-BCCC-D70D761C18AB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10462604" y="1569110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122886" y="1490297"/>
            <a:ext cx="7894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>
                <a:solidFill>
                  <a:srgbClr val="43978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Subscription</a:t>
            </a:r>
            <a:r>
              <a:rPr lang="ka-G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კალენდარული წლის პერიოდით</a:t>
            </a: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54202E4-7D28-4E43-828F-C387AD328F1E}"/>
              </a:ext>
            </a:extLst>
          </p:cNvPr>
          <p:cNvGraphicFramePr>
            <a:graphicFrameLocks noGrp="1"/>
          </p:cNvGraphicFramePr>
          <p:nvPr/>
        </p:nvGraphicFramePr>
        <p:xfrm>
          <a:off x="225700" y="2131101"/>
          <a:ext cx="11648621" cy="3819642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9361775">
                  <a:extLst>
                    <a:ext uri="{9D8B030D-6E8A-4147-A177-3AD203B41FA5}">
                      <a16:colId xmlns:a16="http://schemas.microsoft.com/office/drawing/2014/main" val="1548609787"/>
                    </a:ext>
                  </a:extLst>
                </a:gridCol>
                <a:gridCol w="2286846">
                  <a:extLst>
                    <a:ext uri="{9D8B030D-6E8A-4147-A177-3AD203B41FA5}">
                      <a16:colId xmlns:a16="http://schemas.microsoft.com/office/drawing/2014/main" val="3397675807"/>
                    </a:ext>
                  </a:extLst>
                </a:gridCol>
              </a:tblGrid>
              <a:tr h="2251970">
                <a:tc>
                  <a:txBody>
                    <a:bodyPr/>
                    <a:lstStyle/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კოდექსი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 </a:t>
                      </a:r>
                      <a:r>
                        <a:rPr lang="ka-GE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-ს </a:t>
                      </a: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ერთჯერად ინსტალაცია სერვერზე</a:t>
                      </a:r>
                    </a:p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სისტემასთან მომუშავე ორი ტექნიკური პერსონალის ტრენინგს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ორი ადმინისტრაციული პერსონალის ტრენინგის. (ოპერატორების)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მოიცავს 1 წლიან პროგრამულ ტექნიკურ მხარდაჭერას, არსებობის შემთხვევაში არსებული პროგრამული ხარვეზების გასწორებას. ახალი პროგრამული ვერსიების მიწოდებას კალენდარული წლის განმალობაში.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a-G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ორგანიზაციაში არსებული ძველი კოდექსი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 </a:t>
                      </a: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ის მონაცემთა ბაზის მიგრაცია ახალ სისტემაში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</a:t>
                      </a:r>
                      <a:r>
                        <a:rPr lang="ka-GE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</a:t>
                      </a: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23112"/>
                  </a:ext>
                </a:extLst>
              </a:tr>
              <a:tr h="464826">
                <a:tc>
                  <a:txBody>
                    <a:bodyPr/>
                    <a:lstStyle/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მოიცავს 1 წლიან პროგრამულ ტექნიკურ მხარდაჭერას, არსებობის შემთხვევაში არსებული პროგრამული ხარვეზების გასწორებას. </a:t>
                      </a:r>
                    </a:p>
                    <a:p>
                      <a:pPr marL="171450" marR="0" lvl="0" indent="-17145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ახალი პროგრამული ვერსიების მიწოდებას კალენდარული წლის განმალობაში.</a:t>
                      </a:r>
                      <a:endParaRPr lang="ka-GE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6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020580"/>
                  </a:ext>
                </a:extLst>
              </a:tr>
              <a:tr h="773818">
                <a:tc>
                  <a:txBody>
                    <a:bodyPr/>
                    <a:lstStyle/>
                    <a:p>
                      <a:endParaRPr lang="ka-GE" sz="1100" b="1" dirty="0">
                        <a:solidFill>
                          <a:srgbClr val="327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ka-GE" sz="1200" b="1" dirty="0">
                          <a:solidFill>
                            <a:srgbClr val="3270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ჯამი:</a:t>
                      </a:r>
                    </a:p>
                    <a:p>
                      <a:endParaRPr lang="en-US" sz="1100" b="1" dirty="0">
                        <a:solidFill>
                          <a:srgbClr val="327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34" marR="62334" marT="31167" marB="3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27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</a:t>
                      </a:r>
                      <a:r>
                        <a:rPr lang="ka-GE" sz="1100" b="0" i="0" u="none" strike="noStrike" dirty="0">
                          <a:solidFill>
                            <a:srgbClr val="327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5,</a:t>
                      </a:r>
                      <a:r>
                        <a:rPr lang="en-US" sz="1100" b="0" i="0" u="none" strike="noStrike" dirty="0">
                          <a:solidFill>
                            <a:srgbClr val="327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0661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6A107CF-0A7D-4538-9BAE-318CF78C0B3B}"/>
              </a:ext>
            </a:extLst>
          </p:cNvPr>
          <p:cNvSpPr/>
          <p:nvPr/>
        </p:nvSpPr>
        <p:spPr>
          <a:xfrm>
            <a:off x="170997" y="6081662"/>
            <a:ext cx="8443075" cy="2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45"/>
              </a:spcAft>
            </a:pPr>
            <a:r>
              <a:rPr lang="ka-GE" sz="109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*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ფასები არ შეიცავს </a:t>
            </a:r>
            <a:r>
              <a:rPr lang="ka-GE" sz="109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დ.ღ.გ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en-US" sz="109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70643-9583-498D-BEC5-DD703BDDFDDA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9BF27B-A0BF-47B7-B847-52E10A4FB107}"/>
              </a:ext>
            </a:extLst>
          </p:cNvPr>
          <p:cNvSpPr/>
          <p:nvPr/>
        </p:nvSpPr>
        <p:spPr>
          <a:xfrm>
            <a:off x="170996" y="6371997"/>
            <a:ext cx="8443075" cy="2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45"/>
              </a:spcAft>
            </a:pPr>
            <a:r>
              <a:rPr lang="ka-GE" sz="109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*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ფასები არ შეიცავს </a:t>
            </a:r>
            <a:r>
              <a:rPr lang="en-US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SQL Server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ის ან </a:t>
            </a:r>
            <a:r>
              <a:rPr lang="en-US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Windows </a:t>
            </a:r>
            <a:r>
              <a:rPr lang="ka-GE" sz="109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სერვერის ლიცენზიას</a:t>
            </a:r>
            <a:endParaRPr lang="en-US" sz="109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40496-BFA2-42BA-8F49-9062DEBA3AA7}"/>
              </a:ext>
            </a:extLst>
          </p:cNvPr>
          <p:cNvSpPr/>
          <p:nvPr/>
        </p:nvSpPr>
        <p:spPr>
          <a:xfrm>
            <a:off x="36776" y="23054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მუდმივი ვერსია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1092F4-5F93-47B7-AF79-AAF03D1752F9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43DA9-5153-1A90-28B4-4B95CCBFCAAB}"/>
              </a:ext>
            </a:extLst>
          </p:cNvPr>
          <p:cNvSpPr/>
          <p:nvPr/>
        </p:nvSpPr>
        <p:spPr>
          <a:xfrm>
            <a:off x="254404" y="5176443"/>
            <a:ext cx="7947207" cy="68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545"/>
              </a:spcAft>
              <a:buFont typeface="Arial" panose="020B0604020202020204" pitchFamily="34" charset="0"/>
              <a:buChar char="•"/>
            </a:pPr>
            <a:r>
              <a:rPr lang="ka-GE" sz="1091" dirty="0">
                <a:solidFill>
                  <a:srgbClr val="922B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ერთწლიანი პერიოდის გასვლის შემდეგ ორგანიზაცია ვეღარ მიიღებს პროგრამულ განახლებას</a:t>
            </a:r>
          </a:p>
          <a:p>
            <a:pPr marL="171450" indent="-171450" algn="just">
              <a:lnSpc>
                <a:spcPct val="107000"/>
              </a:lnSpc>
              <a:spcAft>
                <a:spcPts val="545"/>
              </a:spcAft>
              <a:buFont typeface="Arial" panose="020B0604020202020204" pitchFamily="34" charset="0"/>
              <a:buChar char="•"/>
            </a:pPr>
            <a:r>
              <a:rPr lang="ka-GE" sz="1091" dirty="0">
                <a:solidFill>
                  <a:srgbClr val="922B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!!! ვეღარ შეძლებს </a:t>
            </a:r>
            <a:r>
              <a:rPr lang="ka-GE" sz="1091" b="1" u="sng" dirty="0">
                <a:solidFill>
                  <a:srgbClr val="922B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ახალი დოკუმენტის დამატებას</a:t>
            </a:r>
            <a:r>
              <a:rPr lang="ka-GE" sz="1091" b="1" dirty="0">
                <a:solidFill>
                  <a:srgbClr val="922B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ka-GE" sz="1091" dirty="0">
                <a:solidFill>
                  <a:srgbClr val="922B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შესაძლებელია მხოლოდ დოკუმენტების მოძიება და წაკითხვა. !!!</a:t>
            </a:r>
            <a:endParaRPr lang="en-US" sz="1091" dirty="0">
              <a:solidFill>
                <a:srgbClr val="922B2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35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EBCB-C321-4D4E-8375-DEB5AE4EE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54A988-765A-43E6-B008-AE7C7F95EC79}"/>
              </a:ext>
            </a:extLst>
          </p:cNvPr>
          <p:cNvSpPr/>
          <p:nvPr/>
        </p:nvSpPr>
        <p:spPr>
          <a:xfrm>
            <a:off x="0" y="68"/>
            <a:ext cx="12192000" cy="6857932"/>
          </a:xfrm>
          <a:prstGeom prst="rect">
            <a:avLst/>
          </a:prstGeom>
          <a:solidFill>
            <a:srgbClr val="007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B1C2-F6EC-46F8-900D-819DA795627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" r="66764" b="11455"/>
          <a:stretch/>
        </p:blipFill>
        <p:spPr>
          <a:xfrm>
            <a:off x="4838352" y="2895342"/>
            <a:ext cx="2515295" cy="1067316"/>
          </a:xfrm>
          <a:prstGeom prst="rect">
            <a:avLst/>
          </a:prstGeom>
          <a:solidFill>
            <a:srgbClr val="007552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1269B-FE91-4E0E-9799-50253833403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2" t="7685" b="11455"/>
          <a:stretch/>
        </p:blipFill>
        <p:spPr>
          <a:xfrm>
            <a:off x="3873686" y="2936906"/>
            <a:ext cx="1080992" cy="984188"/>
          </a:xfrm>
          <a:prstGeom prst="rect">
            <a:avLst/>
          </a:prstGeom>
          <a:solidFill>
            <a:srgbClr val="007552"/>
          </a:solidFill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CF7CDC-3C15-4F91-B22B-A8087675416A}"/>
              </a:ext>
            </a:extLst>
          </p:cNvPr>
          <p:cNvSpPr txBox="1">
            <a:spLocks/>
          </p:cNvSpPr>
          <p:nvPr/>
        </p:nvSpPr>
        <p:spPr>
          <a:xfrm>
            <a:off x="7173170" y="3062855"/>
            <a:ext cx="1199155" cy="858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glow rad="25400">
                    <a:schemeClr val="bg1">
                      <a:alpha val="4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426AC-3B63-40B3-9995-52E608EEFD0B}"/>
              </a:ext>
            </a:extLst>
          </p:cNvPr>
          <p:cNvSpPr/>
          <p:nvPr/>
        </p:nvSpPr>
        <p:spPr>
          <a:xfrm>
            <a:off x="8601737" y="6286649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</p:spTree>
    <p:extLst>
      <p:ext uri="{BB962C8B-B14F-4D97-AF65-F5344CB8AC3E}">
        <p14:creationId xmlns:p14="http://schemas.microsoft.com/office/powerpoint/2010/main" val="102111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78CC70-3DDE-4096-AB37-6B41D9FD25FF}"/>
              </a:ext>
            </a:extLst>
          </p:cNvPr>
          <p:cNvSpPr/>
          <p:nvPr/>
        </p:nvSpPr>
        <p:spPr>
          <a:xfrm>
            <a:off x="-1" y="1888205"/>
            <a:ext cx="12191999" cy="5284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rivacy">
            <a:extLst>
              <a:ext uri="{FF2B5EF4-FFF2-40B4-BE49-F238E27FC236}">
                <a16:creationId xmlns:a16="http://schemas.microsoft.com/office/drawing/2014/main" id="{B73FEE9A-E3BF-4FF0-B5D3-C031D6EC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8" name="Текст 11">
            <a:extLst>
              <a:ext uri="{FF2B5EF4-FFF2-40B4-BE49-F238E27FC236}">
                <a16:creationId xmlns:a16="http://schemas.microsoft.com/office/drawing/2014/main" id="{B876BC1C-B0DC-4AA6-835B-A4CB6269363F}"/>
              </a:ext>
            </a:extLst>
          </p:cNvPr>
          <p:cNvSpPr txBox="1">
            <a:spLocks/>
          </p:cNvSpPr>
          <p:nvPr/>
        </p:nvSpPr>
        <p:spPr>
          <a:xfrm>
            <a:off x="81694" y="1863014"/>
            <a:ext cx="11524514" cy="6652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75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b="1" dirty="0">
                <a:solidFill>
                  <a:srgbClr val="0075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a-GE" sz="1400" dirty="0">
                <a:latin typeface="Segoe UI" panose="020B0502040204020203" pitchFamily="34" charset="0"/>
                <a:cs typeface="Segoe UI" panose="020B0502040204020203" pitchFamily="34" charset="0"/>
              </a:rPr>
              <a:t>დოკუმენტების საცავი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DS </a:t>
            </a:r>
            <a:r>
              <a:rPr lang="ka-GE" sz="1400" dirty="0">
                <a:latin typeface="Segoe UI" panose="020B0502040204020203" pitchFamily="34" charset="0"/>
                <a:cs typeface="Segoe UI" panose="020B0502040204020203" pitchFamily="34" charset="0"/>
              </a:rPr>
              <a:t>შეიქმნა 2007 წელს, მის განვითარებას ახორციელებს</a:t>
            </a:r>
            <a:r>
              <a:rPr lang="ka-GE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/>
              <a:t>Georgian Microsystems</a:t>
            </a:r>
            <a:r>
              <a:rPr lang="en-US" sz="1600" dirty="0"/>
              <a:t>.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002B8B06-9A2B-464E-AF6E-61F668EBD20B}"/>
              </a:ext>
            </a:extLst>
          </p:cNvPr>
          <p:cNvSpPr txBox="1">
            <a:spLocks/>
          </p:cNvSpPr>
          <p:nvPr/>
        </p:nvSpPr>
        <p:spPr>
          <a:xfrm>
            <a:off x="10591386" y="1488658"/>
            <a:ext cx="1801272" cy="34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9" dirty="0">
                <a:solidFill>
                  <a:srgbClr val="00B0F0"/>
                </a:solidFill>
              </a:rPr>
              <a:t>www.codex.ge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ED030A-47FB-4C78-89FA-5CC8AF36105F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04B201-5513-4CCE-A4C1-E064DA3DDDEC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F0B7CD1-A844-4FE5-B0CA-64F7C9E57219}"/>
              </a:ext>
            </a:extLst>
          </p:cNvPr>
          <p:cNvSpPr txBox="1">
            <a:spLocks/>
          </p:cNvSpPr>
          <p:nvPr/>
        </p:nvSpPr>
        <p:spPr>
          <a:xfrm>
            <a:off x="-1" y="987660"/>
            <a:ext cx="3898668" cy="44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Storage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C713C48-7BCF-4730-9A87-1EDDA4A78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024" y="6100637"/>
            <a:ext cx="675329" cy="6753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716019-1511-440E-B57D-F7A045EBF13E}"/>
              </a:ext>
            </a:extLst>
          </p:cNvPr>
          <p:cNvSpPr/>
          <p:nvPr/>
        </p:nvSpPr>
        <p:spPr>
          <a:xfrm>
            <a:off x="1" y="2744840"/>
            <a:ext cx="12191999" cy="5284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D37ACE46-7F08-41B9-AF43-C0C1471C732B}"/>
              </a:ext>
            </a:extLst>
          </p:cNvPr>
          <p:cNvSpPr txBox="1">
            <a:spLocks/>
          </p:cNvSpPr>
          <p:nvPr/>
        </p:nvSpPr>
        <p:spPr>
          <a:xfrm>
            <a:off x="81694" y="2688906"/>
            <a:ext cx="11097092" cy="528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5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b="1" dirty="0">
                <a:solidFill>
                  <a:srgbClr val="007552"/>
                </a:solidFill>
                <a:cs typeface="Poppins SemiBold" panose="02000000000000000000" pitchFamily="2" charset="0"/>
              </a:rPr>
              <a:t> </a:t>
            </a:r>
            <a:r>
              <a:rPr lang="ka-GE" sz="1400" dirty="0">
                <a:latin typeface="Segoe UI" panose="020B0502040204020203" pitchFamily="34" charset="0"/>
                <a:cs typeface="Segoe UI" panose="020B0502040204020203" pitchFamily="34" charset="0"/>
              </a:rPr>
              <a:t>სისტემის მომხმარებლები არიან  სახელმწიფო და კომერციული ორგანიზაციები.</a:t>
            </a:r>
            <a:r>
              <a:rPr lang="ka-GE" sz="1800" dirty="0"/>
              <a:t> </a:t>
            </a: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C37E2F-663B-49DA-BD01-CCA6992976A6}"/>
              </a:ext>
            </a:extLst>
          </p:cNvPr>
          <p:cNvSpPr/>
          <p:nvPr/>
        </p:nvSpPr>
        <p:spPr>
          <a:xfrm>
            <a:off x="-1" y="3556260"/>
            <a:ext cx="12191999" cy="5284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16A6A585-D946-423A-9244-6D6041490EF5}"/>
              </a:ext>
            </a:extLst>
          </p:cNvPr>
          <p:cNvSpPr txBox="1">
            <a:spLocks/>
          </p:cNvSpPr>
          <p:nvPr/>
        </p:nvSpPr>
        <p:spPr>
          <a:xfrm>
            <a:off x="81692" y="3500326"/>
            <a:ext cx="11097092" cy="528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75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ka-GE" sz="1400" dirty="0">
                <a:latin typeface="Segoe UI" panose="020B0502040204020203" pitchFamily="34" charset="0"/>
                <a:cs typeface="Segoe UI" panose="020B0502040204020203" pitchFamily="34" charset="0"/>
              </a:rPr>
              <a:t>დოკუმენტების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DS </a:t>
            </a:r>
            <a:r>
              <a:rPr lang="ka-GE" sz="1400" dirty="0">
                <a:latin typeface="Segoe UI" panose="020B0502040204020203" pitchFamily="34" charset="0"/>
                <a:cs typeface="Segoe UI" panose="020B0502040204020203" pitchFamily="34" charset="0"/>
              </a:rPr>
              <a:t>საცავი იყენებს 15 &gt; ორგანიზაცია.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D11BB0-0192-4F3F-B98D-526E460DAA6D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</p:spTree>
    <p:extLst>
      <p:ext uri="{BB962C8B-B14F-4D97-AF65-F5344CB8AC3E}">
        <p14:creationId xmlns:p14="http://schemas.microsoft.com/office/powerpoint/2010/main" val="18721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8336-6E54-488C-9C9E-214D167C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78" y="2019964"/>
            <a:ext cx="8586138" cy="408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327066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Codex DS </a:t>
            </a:r>
            <a:r>
              <a:rPr lang="ka-GE" sz="2000" b="1" dirty="0">
                <a:solidFill>
                  <a:srgbClr val="327066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კოდექსი დოკუმენტების საცავი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4056EB76-A729-4F83-B80F-7AEA1961378F}"/>
              </a:ext>
            </a:extLst>
          </p:cNvPr>
          <p:cNvSpPr/>
          <p:nvPr/>
        </p:nvSpPr>
        <p:spPr>
          <a:xfrm>
            <a:off x="354996" y="2641021"/>
            <a:ext cx="11624700" cy="173679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2F2F2"/>
              </a:gs>
            </a:gsLst>
            <a:lin ang="108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a-GE" sz="14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სისტემა იძლევა საშუალებას, განათავსოთ კომპანიის შიდა დოკუმენტ</a:t>
            </a:r>
            <a:r>
              <a:rPr lang="ka-GE" sz="1400" dirty="0">
                <a:solidFill>
                  <a:srgbClr val="2125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ები</a:t>
            </a:r>
            <a:r>
              <a:rPr lang="ka-GE" sz="14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მონაცემთა ბაზაში სერვერზე და უზრუნველყოს მათი, </a:t>
            </a:r>
            <a:r>
              <a:rPr lang="ka-GE" sz="1400" b="1" i="0" u="sng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მართვის,</a:t>
            </a:r>
            <a:r>
              <a:rPr lang="ka-GE" sz="1400" b="1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a-GE" sz="1400" b="1" i="0" u="sng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მათზე წვდომის</a:t>
            </a:r>
            <a:r>
              <a:rPr lang="ka-GE" sz="14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და </a:t>
            </a:r>
            <a:r>
              <a:rPr lang="ka-GE" sz="1400" b="1" i="0" u="sng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მოძიების</a:t>
            </a:r>
            <a:r>
              <a:rPr lang="ka-GE" sz="1400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მოქნილი სისტემა</a:t>
            </a:r>
            <a:endParaRPr lang="ka-GE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73516A-599E-4113-B112-925184D6E6AA}"/>
              </a:ext>
            </a:extLst>
          </p:cNvPr>
          <p:cNvSpPr txBox="1">
            <a:spLocks/>
          </p:cNvSpPr>
          <p:nvPr/>
        </p:nvSpPr>
        <p:spPr>
          <a:xfrm>
            <a:off x="8194685" y="900316"/>
            <a:ext cx="3898668" cy="44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Storage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5876930" cy="59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72" b="1" dirty="0">
                <a:solidFill>
                  <a:schemeClr val="bg1"/>
                </a:solidFill>
              </a:rPr>
              <a:t>/ ძირითადი შესაძლებლობები</a:t>
            </a:r>
            <a:endParaRPr lang="en-US" sz="2999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4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8336-6E54-488C-9C9E-214D167C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77297"/>
            <a:ext cx="12192000" cy="1165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დოკუმენტების საცავი </a:t>
            </a:r>
            <a:r>
              <a:rPr lang="en-US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B0576-F2F9-47E3-B500-7AB98C02EBB2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</p:spTree>
    <p:extLst>
      <p:ext uri="{BB962C8B-B14F-4D97-AF65-F5344CB8AC3E}">
        <p14:creationId xmlns:p14="http://schemas.microsoft.com/office/powerpoint/2010/main" val="203269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73516A-599E-4113-B112-925184D6E6AA}"/>
              </a:ext>
            </a:extLst>
          </p:cNvPr>
          <p:cNvSpPr txBox="1">
            <a:spLocks/>
          </p:cNvSpPr>
          <p:nvPr/>
        </p:nvSpPr>
        <p:spPr>
          <a:xfrm>
            <a:off x="8293332" y="133809"/>
            <a:ext cx="3898668" cy="44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Storage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2739853" cy="59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72" b="1" dirty="0">
                <a:solidFill>
                  <a:schemeClr val="bg1"/>
                </a:solidFill>
              </a:rPr>
              <a:t>/ დოკუმენტი</a:t>
            </a:r>
            <a:endParaRPr lang="en-US" sz="2999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DC8185-809C-4CF0-95FB-536609F548FC}"/>
              </a:ext>
            </a:extLst>
          </p:cNvPr>
          <p:cNvGrpSpPr/>
          <p:nvPr/>
        </p:nvGrpSpPr>
        <p:grpSpPr>
          <a:xfrm>
            <a:off x="47362" y="1287965"/>
            <a:ext cx="12039865" cy="5086058"/>
            <a:chOff x="33402" y="1533639"/>
            <a:chExt cx="12059951" cy="5086058"/>
          </a:xfrm>
          <a:solidFill>
            <a:schemeClr val="bg1"/>
          </a:solidFill>
        </p:grpSpPr>
        <p:sp>
          <p:nvSpPr>
            <p:cNvPr id="28" name="Прямоугольник 12">
              <a:extLst>
                <a:ext uri="{FF2B5EF4-FFF2-40B4-BE49-F238E27FC236}">
                  <a16:creationId xmlns:a16="http://schemas.microsoft.com/office/drawing/2014/main" id="{E315E62A-0C48-401F-9751-A0C40DF5B007}"/>
                </a:ext>
              </a:extLst>
            </p:cNvPr>
            <p:cNvSpPr/>
            <p:nvPr/>
          </p:nvSpPr>
          <p:spPr>
            <a:xfrm>
              <a:off x="33402" y="1533639"/>
              <a:ext cx="12059951" cy="2886057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ka-GE" sz="1200" dirty="0">
                <a:solidFill>
                  <a:schemeClr val="tx1"/>
                </a:solidFill>
                <a:cs typeface="Segoe UI Semilight" panose="020B0402040204020203" pitchFamily="34" charset="0"/>
              </a:endParaRPr>
            </a:p>
          </p:txBody>
        </p:sp>
        <p:sp>
          <p:nvSpPr>
            <p:cNvPr id="15" name="Прямоугольник 12">
              <a:extLst>
                <a:ext uri="{FF2B5EF4-FFF2-40B4-BE49-F238E27FC236}">
                  <a16:creationId xmlns:a16="http://schemas.microsoft.com/office/drawing/2014/main" id="{AA14364E-72CE-404A-9EDB-EC767F34643E}"/>
                </a:ext>
              </a:extLst>
            </p:cNvPr>
            <p:cNvSpPr/>
            <p:nvPr/>
          </p:nvSpPr>
          <p:spPr>
            <a:xfrm>
              <a:off x="748287" y="1946936"/>
              <a:ext cx="5111552" cy="679264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a-GE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დოკუმენტის ტანი,</a:t>
              </a: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რომელიც შესაძლებელია იყოს (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Word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 </a:t>
              </a: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ან 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PDF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 </a:t>
              </a: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ფორმატში)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73A55D-3810-40DB-8DBF-9A5014F38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87" y="1629374"/>
              <a:ext cx="393042" cy="393042"/>
            </a:xfrm>
            <a:prstGeom prst="rect">
              <a:avLst/>
            </a:prstGeom>
            <a:grpFill/>
          </p:spPr>
        </p:pic>
        <p:sp>
          <p:nvSpPr>
            <p:cNvPr id="21" name="Прямоугольник 12">
              <a:extLst>
                <a:ext uri="{FF2B5EF4-FFF2-40B4-BE49-F238E27FC236}">
                  <a16:creationId xmlns:a16="http://schemas.microsoft.com/office/drawing/2014/main" id="{E0B5F63C-A291-47F3-8441-383F580D522A}"/>
                </a:ext>
              </a:extLst>
            </p:cNvPr>
            <p:cNvSpPr/>
            <p:nvPr/>
          </p:nvSpPr>
          <p:spPr>
            <a:xfrm>
              <a:off x="748288" y="1601643"/>
              <a:ext cx="5111551" cy="31443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a-GE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დოკუმენტის ტანი</a:t>
              </a:r>
              <a:endParaRPr lang="ka-G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Прямоугольник 12">
              <a:extLst>
                <a:ext uri="{FF2B5EF4-FFF2-40B4-BE49-F238E27FC236}">
                  <a16:creationId xmlns:a16="http://schemas.microsoft.com/office/drawing/2014/main" id="{557D94F9-570B-4949-AF9B-9FFD25AAD453}"/>
                </a:ext>
              </a:extLst>
            </p:cNvPr>
            <p:cNvSpPr/>
            <p:nvPr/>
          </p:nvSpPr>
          <p:spPr>
            <a:xfrm>
              <a:off x="748288" y="3169688"/>
              <a:ext cx="2699776" cy="1073326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დოკუმენტის სათაური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დოკუმენტის ნომერი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თარიღით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დოკუმენტის ავტორი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დოკუმენტის სახე</a:t>
              </a:r>
              <a:endParaRPr lang="ka-GE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C74F1F-114D-4410-9BA1-ED31AC278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19" y="2700587"/>
              <a:ext cx="393043" cy="393043"/>
            </a:xfrm>
            <a:prstGeom prst="rect">
              <a:avLst/>
            </a:prstGeom>
            <a:grpFill/>
          </p:spPr>
        </p:pic>
        <p:sp>
          <p:nvSpPr>
            <p:cNvPr id="25" name="Прямоугольник 12">
              <a:extLst>
                <a:ext uri="{FF2B5EF4-FFF2-40B4-BE49-F238E27FC236}">
                  <a16:creationId xmlns:a16="http://schemas.microsoft.com/office/drawing/2014/main" id="{761EB1F7-CD92-4EDE-8B05-E31FA4C3755E}"/>
                </a:ext>
              </a:extLst>
            </p:cNvPr>
            <p:cNvSpPr/>
            <p:nvPr/>
          </p:nvSpPr>
          <p:spPr>
            <a:xfrm>
              <a:off x="733802" y="2713257"/>
              <a:ext cx="5126037" cy="39304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a-GE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დოკუმენტის ატრიბუტები</a:t>
              </a:r>
              <a:endParaRPr lang="ka-G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Прямоугольник 12">
              <a:extLst>
                <a:ext uri="{FF2B5EF4-FFF2-40B4-BE49-F238E27FC236}">
                  <a16:creationId xmlns:a16="http://schemas.microsoft.com/office/drawing/2014/main" id="{6D0D6E65-0218-48D7-B755-4B93F9152C58}"/>
                </a:ext>
              </a:extLst>
            </p:cNvPr>
            <p:cNvSpPr/>
            <p:nvPr/>
          </p:nvSpPr>
          <p:spPr>
            <a:xfrm>
              <a:off x="3463865" y="3172715"/>
              <a:ext cx="2350165" cy="107030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თემატიკა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საკვანძო სიტყვები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კატეგორია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სტატუსი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კომენტარი</a:t>
              </a:r>
            </a:p>
          </p:txBody>
        </p:sp>
        <p:sp>
          <p:nvSpPr>
            <p:cNvPr id="29" name="Прямоугольник 12">
              <a:extLst>
                <a:ext uri="{FF2B5EF4-FFF2-40B4-BE49-F238E27FC236}">
                  <a16:creationId xmlns:a16="http://schemas.microsoft.com/office/drawing/2014/main" id="{1925E391-E831-4E03-BE68-3EA0FFBB81AD}"/>
                </a:ext>
              </a:extLst>
            </p:cNvPr>
            <p:cNvSpPr/>
            <p:nvPr/>
          </p:nvSpPr>
          <p:spPr>
            <a:xfrm>
              <a:off x="6742780" y="1997650"/>
              <a:ext cx="5205545" cy="67926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დოკუმენტს შესაძლებელია გააჩნდეს მიბმული ფაილები (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Attachments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 </a:t>
              </a:r>
              <a:endPara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3755" indent="-233755" algn="just">
                <a:buFont typeface="Arial" panose="020B0604020202020204" pitchFamily="34" charset="0"/>
                <a:buChar char="•"/>
              </a:pPr>
              <a:endParaRPr lang="ka-GE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3755" indent="-233755" algn="just">
                <a:buFont typeface="Arial" panose="020B0604020202020204" pitchFamily="34" charset="0"/>
                <a:buChar char="•"/>
              </a:pPr>
              <a:endParaRPr lang="ka-GE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10D6B468-66B6-4012-BB1E-DD35E4646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27" y="1562266"/>
              <a:ext cx="393192" cy="393192"/>
            </a:xfrm>
            <a:prstGeom prst="rect">
              <a:avLst/>
            </a:prstGeom>
            <a:grpFill/>
          </p:spPr>
        </p:pic>
        <p:sp>
          <p:nvSpPr>
            <p:cNvPr id="31" name="Прямоугольник 12">
              <a:extLst>
                <a:ext uri="{FF2B5EF4-FFF2-40B4-BE49-F238E27FC236}">
                  <a16:creationId xmlns:a16="http://schemas.microsoft.com/office/drawing/2014/main" id="{5B695B6A-D3F7-46DF-AB3F-D7D57781AF70}"/>
                </a:ext>
              </a:extLst>
            </p:cNvPr>
            <p:cNvSpPr/>
            <p:nvPr/>
          </p:nvSpPr>
          <p:spPr>
            <a:xfrm>
              <a:off x="6742780" y="1583333"/>
              <a:ext cx="5197670" cy="39304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a-GE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დოკუმენტზე მიბმული ფაილები</a:t>
              </a:r>
              <a:endParaRPr lang="ka-G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Прямоугольник 12">
              <a:extLst>
                <a:ext uri="{FF2B5EF4-FFF2-40B4-BE49-F238E27FC236}">
                  <a16:creationId xmlns:a16="http://schemas.microsoft.com/office/drawing/2014/main" id="{41D8CFA9-C760-4C05-98D1-CE15817A8442}"/>
                </a:ext>
              </a:extLst>
            </p:cNvPr>
            <p:cNvSpPr/>
            <p:nvPr/>
          </p:nvSpPr>
          <p:spPr>
            <a:xfrm>
              <a:off x="6763849" y="3183286"/>
              <a:ext cx="5188041" cy="1186249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დოკუმენტებს გააჩნია </a:t>
              </a:r>
              <a:r>
                <a:rPr lang="ka-GE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კავშირები სხვა დოკუმენტებთან</a:t>
              </a: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ka-GE" sz="12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(ცვლილებები, დოკუმენტის პირველადი და საბოლო კოდიფიცირებული ვერსიები, შინაარსობრივად დაკავშირებული სხვა დოკუმენტები და სხვა.)</a:t>
              </a:r>
            </a:p>
          </p:txBody>
        </p:sp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04D5DAEA-2031-4131-AD98-4FA62586A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011" y="2740160"/>
              <a:ext cx="393192" cy="393192"/>
            </a:xfrm>
            <a:prstGeom prst="rect">
              <a:avLst/>
            </a:prstGeom>
            <a:grpFill/>
          </p:spPr>
        </p:pic>
        <p:sp>
          <p:nvSpPr>
            <p:cNvPr id="34" name="Прямоугольник 12">
              <a:extLst>
                <a:ext uri="{FF2B5EF4-FFF2-40B4-BE49-F238E27FC236}">
                  <a16:creationId xmlns:a16="http://schemas.microsoft.com/office/drawing/2014/main" id="{1439F500-F046-4381-A9ED-9AA813A1D508}"/>
                </a:ext>
              </a:extLst>
            </p:cNvPr>
            <p:cNvSpPr/>
            <p:nvPr/>
          </p:nvSpPr>
          <p:spPr>
            <a:xfrm>
              <a:off x="6734905" y="2740552"/>
              <a:ext cx="5205544" cy="39240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ka-GE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დოკუმენტზე მიბმული ფაილები</a:t>
              </a:r>
              <a:endParaRPr lang="ka-G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Прямоугольник 12">
              <a:extLst>
                <a:ext uri="{FF2B5EF4-FFF2-40B4-BE49-F238E27FC236}">
                  <a16:creationId xmlns:a16="http://schemas.microsoft.com/office/drawing/2014/main" id="{849380B1-9934-4909-9F2C-E726FD5F8B19}"/>
                </a:ext>
              </a:extLst>
            </p:cNvPr>
            <p:cNvSpPr/>
            <p:nvPr/>
          </p:nvSpPr>
          <p:spPr>
            <a:xfrm>
              <a:off x="748288" y="6293112"/>
              <a:ext cx="11203601" cy="326585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დოკუმენტების ნახვა შესაძლებელი იყოს </a:t>
              </a:r>
              <a:r>
                <a:rPr lang="ka-GE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წინა რედაქციითაც</a:t>
              </a:r>
              <a:r>
                <a:rPr lang="ka-GE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მათი შედარება, წვდომის განსაზღვრა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5D3925D-065C-4B76-B1C8-8FD7758E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70" y="6214289"/>
              <a:ext cx="393192" cy="393192"/>
            </a:xfrm>
            <a:prstGeom prst="rect">
              <a:avLst/>
            </a:prstGeom>
            <a:grpFill/>
          </p:spPr>
        </p:pic>
      </p:grpSp>
      <p:sp>
        <p:nvSpPr>
          <p:cNvPr id="12" name="Прямоугольник 12">
            <a:extLst>
              <a:ext uri="{FF2B5EF4-FFF2-40B4-BE49-F238E27FC236}">
                <a16:creationId xmlns:a16="http://schemas.microsoft.com/office/drawing/2014/main" id="{1EAB4D99-A0F9-4EE1-93B0-E614EB242F2C}"/>
              </a:ext>
            </a:extLst>
          </p:cNvPr>
          <p:cNvSpPr/>
          <p:nvPr/>
        </p:nvSpPr>
        <p:spPr>
          <a:xfrm>
            <a:off x="777097" y="4561954"/>
            <a:ext cx="5073644" cy="121121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2F2F2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დოკუმენტების განაწილება შესაძლებელია რამდენიმე დამოუკიდებელ ჯგუფში. </a:t>
            </a:r>
            <a:r>
              <a:rPr lang="ka-GE" sz="1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თითოეულ </a:t>
            </a: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ჯგუფში</a:t>
            </a:r>
            <a:r>
              <a:rPr lang="ka-GE" sz="1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წვდომა და უფლებები განისაზღვრება დამოუკიდებლად.</a:t>
            </a:r>
            <a:r>
              <a:rPr lang="en-US" sz="12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ka-GE" sz="1200" dirty="0">
                <a:solidFill>
                  <a:srgbClr val="3577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მომხმარებლები განისაზღვრება </a:t>
            </a:r>
            <a:r>
              <a:rPr lang="en-US" sz="1200" dirty="0">
                <a:solidFill>
                  <a:srgbClr val="35776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Windows Active Directory </a:t>
            </a:r>
            <a:r>
              <a:rPr lang="ka-GE" sz="1200" dirty="0">
                <a:solidFill>
                  <a:srgbClr val="3577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ით</a:t>
            </a:r>
            <a:endParaRPr lang="ka-GE" sz="1200" i="1" dirty="0">
              <a:solidFill>
                <a:srgbClr val="3577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2">
            <a:extLst>
              <a:ext uri="{FF2B5EF4-FFF2-40B4-BE49-F238E27FC236}">
                <a16:creationId xmlns:a16="http://schemas.microsoft.com/office/drawing/2014/main" id="{867CDA7B-1014-2559-DD38-5100CF3E013F}"/>
              </a:ext>
            </a:extLst>
          </p:cNvPr>
          <p:cNvSpPr/>
          <p:nvPr/>
        </p:nvSpPr>
        <p:spPr>
          <a:xfrm>
            <a:off x="777097" y="4130026"/>
            <a:ext cx="5073644" cy="392409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a-GE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დოკუმენტის ჯგუფი</a:t>
            </a:r>
            <a:endParaRPr lang="ka-G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2A0613-7D3E-610D-8BA3-D1FAC843D0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190" y="4115955"/>
            <a:ext cx="457980" cy="518755"/>
          </a:xfrm>
          <a:prstGeom prst="rect">
            <a:avLst/>
          </a:prstGeom>
        </p:spPr>
      </p:pic>
      <p:sp>
        <p:nvSpPr>
          <p:cNvPr id="20" name="Прямоугольник 12">
            <a:extLst>
              <a:ext uri="{FF2B5EF4-FFF2-40B4-BE49-F238E27FC236}">
                <a16:creationId xmlns:a16="http://schemas.microsoft.com/office/drawing/2014/main" id="{AA5A777F-1EAE-46EF-0377-A6C7AAA003D8}"/>
              </a:ext>
            </a:extLst>
          </p:cNvPr>
          <p:cNvSpPr/>
          <p:nvPr/>
        </p:nvSpPr>
        <p:spPr>
          <a:xfrm>
            <a:off x="6795303" y="4604013"/>
            <a:ext cx="5179399" cy="11440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2F2F2"/>
              </a:gs>
            </a:gsLst>
            <a:lin ang="108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დოკუმენტების შეიძლება გააჩნდეთ სპეციალური ატრიბუტი, რომლებიც შეიცავენ </a:t>
            </a:r>
            <a:r>
              <a:rPr lang="ka-GE" sz="12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პერსონალურ მონაცემებს</a:t>
            </a: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ესეთ დოკუმენტებზე განისაზღვრება სპეციალური წვდომის პოლიტიკა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4CF965-8561-854E-382B-15FB85231D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2279" y="4164523"/>
            <a:ext cx="393192" cy="490432"/>
          </a:xfrm>
          <a:prstGeom prst="rect">
            <a:avLst/>
          </a:prstGeom>
        </p:spPr>
      </p:pic>
      <p:sp>
        <p:nvSpPr>
          <p:cNvPr id="26" name="Прямоугольник 12">
            <a:extLst>
              <a:ext uri="{FF2B5EF4-FFF2-40B4-BE49-F238E27FC236}">
                <a16:creationId xmlns:a16="http://schemas.microsoft.com/office/drawing/2014/main" id="{54646D7C-E5AD-8C82-4371-FAEFAE3FA419}"/>
              </a:ext>
            </a:extLst>
          </p:cNvPr>
          <p:cNvSpPr/>
          <p:nvPr/>
        </p:nvSpPr>
        <p:spPr>
          <a:xfrm>
            <a:off x="6795302" y="4153669"/>
            <a:ext cx="5179400" cy="392409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a-GE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პერსონალური ინფორმაციის დაცვა</a:t>
            </a:r>
            <a:endParaRPr lang="ka-G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81063DD-BD31-F136-80D5-8EB5503959AE}"/>
              </a:ext>
            </a:extLst>
          </p:cNvPr>
          <p:cNvSpPr/>
          <p:nvPr/>
        </p:nvSpPr>
        <p:spPr>
          <a:xfrm>
            <a:off x="789760" y="6415971"/>
            <a:ext cx="11184942" cy="326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a-G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დოკუმენტზე ოპერირების და წვდომის აუდიტ </a:t>
            </a:r>
            <a:r>
              <a:rPr lang="ka-G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ლოგი</a:t>
            </a:r>
            <a:r>
              <a:rPr lang="ka-G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</a:t>
            </a:r>
            <a:r>
              <a:rPr lang="ka-G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მომხმარებლის სახელის მიხედვით)</a:t>
            </a:r>
          </a:p>
        </p:txBody>
      </p:sp>
    </p:spTree>
    <p:extLst>
      <p:ext uri="{BB962C8B-B14F-4D97-AF65-F5344CB8AC3E}">
        <p14:creationId xmlns:p14="http://schemas.microsoft.com/office/powerpoint/2010/main" val="91791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8336-6E54-488C-9C9E-214D167C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77297"/>
            <a:ext cx="12192000" cy="1165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როგორ გამოიყურება </a:t>
            </a:r>
            <a:endParaRPr lang="en-US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ka-GE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კოდექსი </a:t>
            </a:r>
            <a:r>
              <a:rPr lang="en-US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DS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236306" y="1612758"/>
            <a:ext cx="2000778" cy="23882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B0576-F2F9-47E3-B500-7AB98C02EBB2}"/>
              </a:ext>
            </a:extLst>
          </p:cNvPr>
          <p:cNvSpPr/>
          <p:nvPr/>
        </p:nvSpPr>
        <p:spPr>
          <a:xfrm>
            <a:off x="8575979" y="23054"/>
            <a:ext cx="351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ylfaen" charset="0"/>
                <a:cs typeface="Segoe UI" panose="020B0502040204020203" pitchFamily="34" charset="0"/>
              </a:rPr>
              <a:t>Georgian Microsystems</a:t>
            </a:r>
          </a:p>
        </p:txBody>
      </p:sp>
    </p:spTree>
    <p:extLst>
      <p:ext uri="{BB962C8B-B14F-4D97-AF65-F5344CB8AC3E}">
        <p14:creationId xmlns:p14="http://schemas.microsoft.com/office/powerpoint/2010/main" val="176214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3538148" cy="59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72" b="1" dirty="0">
                <a:solidFill>
                  <a:schemeClr val="bg1"/>
                </a:solidFill>
              </a:rPr>
              <a:t>/  ძიების სისტემა</a:t>
            </a:r>
            <a:endParaRPr lang="en-US" sz="2999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Privacy">
            <a:extLst>
              <a:ext uri="{FF2B5EF4-FFF2-40B4-BE49-F238E27FC236}">
                <a16:creationId xmlns:a16="http://schemas.microsoft.com/office/drawing/2014/main" id="{CE95DCF0-BF78-452F-AA62-1D5CC893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000"/>
          <a:stretch/>
        </p:blipFill>
        <p:spPr bwMode="auto">
          <a:xfrm flipV="1">
            <a:off x="-433009" y="686864"/>
            <a:ext cx="2000778" cy="23882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B2460B-60BC-4872-91E5-178B66197AA3}"/>
              </a:ext>
            </a:extLst>
          </p:cNvPr>
          <p:cNvSpPr txBox="1"/>
          <p:nvPr/>
        </p:nvSpPr>
        <p:spPr>
          <a:xfrm>
            <a:off x="8056711" y="638547"/>
            <a:ext cx="3210981" cy="5644046"/>
          </a:xfrm>
          <a:prstGeom prst="rect">
            <a:avLst/>
          </a:prstGeom>
          <a:solidFill>
            <a:schemeClr val="bg1"/>
          </a:solidFill>
          <a:ln>
            <a:solidFill>
              <a:srgbClr val="0075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ტექსტით დოკუმენტის </a:t>
            </a:r>
            <a:r>
              <a:rPr lang="ka-GE" sz="1200" b="1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სათაურში</a:t>
            </a: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ან დოკუმენტის </a:t>
            </a:r>
            <a:r>
              <a:rPr lang="ka-GE" sz="1200" b="1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ტექსტში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ჯგუფით</a:t>
            </a:r>
            <a:endParaRPr lang="en-US" sz="1200" b="1" u="sng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დოკუმენტის ნომრით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თარიღით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დოკუმენტის ავტორით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დოკუმენტის სახით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თემატიკით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საკვანძო სიტყვით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კატეგორიით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სტატუსით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კომენტარით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დამატებითი ატრიბუტით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latin typeface="Segoe UI" panose="020B0502040204020203" pitchFamily="34" charset="0"/>
                <a:cs typeface="Segoe UI" panose="020B0502040204020203" pitchFamily="34" charset="0"/>
              </a:rPr>
              <a:t>კონფიდენციალურობის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პერსონალური ინფორმაციის პარამეტრით.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400" b="1" dirty="0">
                <a:solidFill>
                  <a:srgbClr val="0075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და მათი </a:t>
            </a:r>
            <a:r>
              <a:rPr lang="ka-GE" sz="1400" b="1" u="sng" dirty="0">
                <a:solidFill>
                  <a:srgbClr val="0075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კომბინაციით</a:t>
            </a:r>
            <a:endParaRPr lang="en-US" sz="1400" b="1" u="sng" dirty="0">
              <a:solidFill>
                <a:srgbClr val="0075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94531D-D75D-B76B-8F03-EC8FA6FB5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70" y="686864"/>
            <a:ext cx="7306296" cy="62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5662F0-DFCE-4061-8C04-E5AFE676C0FE}"/>
              </a:ext>
            </a:extLst>
          </p:cNvPr>
          <p:cNvSpPr/>
          <p:nvPr/>
        </p:nvSpPr>
        <p:spPr>
          <a:xfrm>
            <a:off x="212305" y="140128"/>
            <a:ext cx="7859844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რა უნდა შეფასდეს </a:t>
            </a:r>
            <a:r>
              <a:rPr lang="en-US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GDPR-</a:t>
            </a:r>
            <a:r>
              <a:rPr lang="ka-GE" sz="21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თან შესაბამისობის შემოწმებისას:</a:t>
            </a:r>
            <a:endParaRPr lang="en-US" sz="218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rivacy">
            <a:extLst>
              <a:ext uri="{FF2B5EF4-FFF2-40B4-BE49-F238E27FC236}">
                <a16:creationId xmlns:a16="http://schemas.microsoft.com/office/drawing/2014/main" id="{B1C2549E-7278-4119-9302-2FA61263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  <a14:imgEffect>
                      <a14:saturation sa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5" y="238303"/>
            <a:ext cx="1809421" cy="771385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E1E489-9BE7-4189-8436-8C6B7F9B56C7}"/>
              </a:ext>
            </a:extLst>
          </p:cNvPr>
          <p:cNvSpPr/>
          <p:nvPr/>
        </p:nvSpPr>
        <p:spPr>
          <a:xfrm>
            <a:off x="647271" y="6717872"/>
            <a:ext cx="1718068" cy="1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9D287-0C0D-4488-BD76-F5D209E77D92}"/>
              </a:ext>
            </a:extLst>
          </p:cNvPr>
          <p:cNvSpPr/>
          <p:nvPr/>
        </p:nvSpPr>
        <p:spPr>
          <a:xfrm>
            <a:off x="0" y="-1"/>
            <a:ext cx="12191999" cy="1472609"/>
          </a:xfrm>
          <a:prstGeom prst="rect">
            <a:avLst/>
          </a:prstGeom>
          <a:solidFill>
            <a:srgbClr val="007552"/>
          </a:solidFill>
          <a:ln>
            <a:solidFill>
              <a:srgbClr val="007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F7D9B-98C6-4A82-82A0-3F050D988F23}"/>
              </a:ext>
            </a:extLst>
          </p:cNvPr>
          <p:cNvSpPr/>
          <p:nvPr/>
        </p:nvSpPr>
        <p:spPr>
          <a:xfrm>
            <a:off x="143185" y="156765"/>
            <a:ext cx="3227165" cy="59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72" b="1" dirty="0">
                <a:solidFill>
                  <a:schemeClr val="bg1"/>
                </a:solidFill>
              </a:rPr>
              <a:t>/ </a:t>
            </a:r>
            <a:r>
              <a:rPr lang="ka-GE" sz="3272" b="1" dirty="0">
                <a:solidFill>
                  <a:schemeClr val="bg1"/>
                </a:solidFill>
              </a:rPr>
              <a:t>ძიების შედეგი</a:t>
            </a:r>
            <a:endParaRPr lang="en-US" sz="2999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Sort free icon">
            <a:extLst>
              <a:ext uri="{FF2B5EF4-FFF2-40B4-BE49-F238E27FC236}">
                <a16:creationId xmlns:a16="http://schemas.microsoft.com/office/drawing/2014/main" id="{A7D233BE-3B58-4785-A5E1-3A581E30E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4451" y="3728483"/>
            <a:ext cx="2346251" cy="23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7A11F-4A28-4AEB-9886-58BD85416568}"/>
              </a:ext>
            </a:extLst>
          </p:cNvPr>
          <p:cNvSpPr txBox="1"/>
          <p:nvPr/>
        </p:nvSpPr>
        <p:spPr>
          <a:xfrm>
            <a:off x="9505312" y="1589346"/>
            <a:ext cx="2474384" cy="1991186"/>
          </a:xfrm>
          <a:prstGeom prst="rect">
            <a:avLst/>
          </a:prstGeom>
          <a:noFill/>
          <a:ln>
            <a:solidFill>
              <a:srgbClr val="00755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შესაძლებელია: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სორტირება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ფილტრაცია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a-GE" sz="1400" dirty="0">
                <a:latin typeface="Segoe UI" panose="020B0502040204020203" pitchFamily="34" charset="0"/>
                <a:cs typeface="Segoe UI" panose="020B0502040204020203" pitchFamily="34" charset="0"/>
              </a:rPr>
              <a:t>მოძებნილი დოკუმენტების სიის ჩაწერა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5653EF-ED23-2F3F-4BDC-718D9B359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04" y="909400"/>
            <a:ext cx="8505188" cy="57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5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1000</Words>
  <Application>Microsoft Office PowerPoint</Application>
  <PresentationFormat>Widescreen</PresentationFormat>
  <Paragraphs>222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Poppins SemiBold</vt:lpstr>
      <vt:lpstr>Segoe UI</vt:lpstr>
      <vt:lpstr>Segoe UI Semilight</vt:lpstr>
      <vt:lpstr>Sylfaen</vt:lpstr>
      <vt:lpstr>Office Theme</vt:lpstr>
      <vt:lpstr>PowerPoint Presentation</vt:lpstr>
      <vt:lpstr>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</dc:title>
  <dc:creator>Irakli Lomidze</dc:creator>
  <cp:lastModifiedBy>Irakli Lomidze</cp:lastModifiedBy>
  <cp:revision>47</cp:revision>
  <dcterms:created xsi:type="dcterms:W3CDTF">2019-09-12T10:37:15Z</dcterms:created>
  <dcterms:modified xsi:type="dcterms:W3CDTF">2024-08-29T11:08:13Z</dcterms:modified>
</cp:coreProperties>
</file>